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88" r:id="rId94"/>
    <p:sldId id="390" r:id="rId95"/>
    <p:sldId id="389" r:id="rId96"/>
    <p:sldId id="391" r:id="rId97"/>
    <p:sldId id="392" r:id="rId98"/>
    <p:sldId id="393" r:id="rId99"/>
    <p:sldId id="394" r:id="rId100"/>
    <p:sldId id="395" r:id="rId101"/>
    <p:sldId id="396" r:id="rId102"/>
    <p:sldId id="397" r:id="rId103"/>
    <p:sldId id="399" r:id="rId104"/>
    <p:sldId id="400" r:id="rId105"/>
    <p:sldId id="398" r:id="rId106"/>
    <p:sldId id="401" r:id="rId107"/>
    <p:sldId id="402" r:id="rId108"/>
    <p:sldId id="403" r:id="rId109"/>
    <p:sldId id="404" r:id="rId110"/>
    <p:sldId id="405" r:id="rId111"/>
    <p:sldId id="406" r:id="rId112"/>
    <p:sldId id="407" r:id="rId113"/>
    <p:sldId id="408" r:id="rId114"/>
    <p:sldId id="409" r:id="rId115"/>
    <p:sldId id="410" r:id="rId116"/>
    <p:sldId id="411" r:id="rId117"/>
    <p:sldId id="412" r:id="rId118"/>
    <p:sldId id="413" r:id="rId119"/>
    <p:sldId id="414" r:id="rId120"/>
    <p:sldId id="415" r:id="rId121"/>
    <p:sldId id="416" r:id="rId122"/>
    <p:sldId id="417" r:id="rId123"/>
    <p:sldId id="418" r:id="rId124"/>
    <p:sldId id="419" r:id="rId125"/>
    <p:sldId id="420" r:id="rId126"/>
    <p:sldId id="421" r:id="rId127"/>
    <p:sldId id="422" r:id="rId128"/>
    <p:sldId id="423" r:id="rId129"/>
    <p:sldId id="425" r:id="rId130"/>
    <p:sldId id="424" r:id="rId131"/>
    <p:sldId id="426" r:id="rId132"/>
    <p:sldId id="427" r:id="rId133"/>
    <p:sldId id="428" r:id="rId134"/>
    <p:sldId id="429" r:id="rId135"/>
    <p:sldId id="430" r:id="rId136"/>
    <p:sldId id="433" r:id="rId137"/>
    <p:sldId id="431" r:id="rId138"/>
    <p:sldId id="432" r:id="rId1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0"/>
            <p14:sldId id="421"/>
            <p14:sldId id="422"/>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5" autoAdjust="0"/>
    <p:restoredTop sz="94660"/>
  </p:normalViewPr>
  <p:slideViewPr>
    <p:cSldViewPr snapToGrid="0">
      <p:cViewPr varScale="1">
        <p:scale>
          <a:sx n="60" d="100"/>
          <a:sy n="60" d="100"/>
        </p:scale>
        <p:origin x="10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9/20/2022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9/20/2022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p:txBody>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p:txBody>
          <a:bodyPr/>
          <a:lstStyle/>
          <a:p>
            <a:r>
              <a:rPr lang="en-US" sz="2400" dirty="0">
                <a:solidFill>
                  <a:srgbClr val="FF0000"/>
                </a:solidFill>
              </a:rPr>
              <a:t>Stand-alone derivative</a:t>
            </a:r>
            <a:r>
              <a:rPr lang="en-US" sz="2400" dirty="0"/>
              <a:t>: A distinct derivative contract, such as a derivative on a stock or bond.</a:t>
            </a:r>
          </a:p>
          <a:p>
            <a:r>
              <a:rPr lang="en-US" sz="2400" dirty="0">
                <a:solidFill>
                  <a:srgbClr val="FF0000"/>
                </a:solidFill>
              </a:rPr>
              <a:t>Embedded derivative</a:t>
            </a:r>
            <a:r>
              <a:rPr lang="en-US" sz="2400" dirty="0"/>
              <a:t>: A derivative within an underlying , such as callable, puttable, or convertible bond.</a:t>
            </a:r>
          </a:p>
          <a:p>
            <a:r>
              <a:rPr lang="en-US" dirty="0"/>
              <a:t> </a:t>
            </a:r>
          </a:p>
        </p:txBody>
      </p:sp>
    </p:spTree>
    <p:extLst>
      <p:ext uri="{BB962C8B-B14F-4D97-AF65-F5344CB8AC3E}">
        <p14:creationId xmlns:p14="http://schemas.microsoft.com/office/powerpoint/2010/main" val="1171635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p:txBody>
          <a:bodyPr/>
          <a:lstStyle/>
          <a:p>
            <a:r>
              <a:rPr lang="en-US" dirty="0"/>
              <a:t>Derivative underlying</a:t>
            </a:r>
          </a:p>
        </p:txBody>
      </p: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p:txBody>
          <a:bodyPr>
            <a:normAutofit/>
          </a:bodyPr>
          <a:lstStyle/>
          <a:p>
            <a:r>
              <a:rPr lang="en-US" sz="2000" dirty="0"/>
              <a:t>Derivative underlying :</a:t>
            </a:r>
          </a:p>
          <a:p>
            <a:pPr lvl="1"/>
            <a:r>
              <a:rPr lang="en-US" sz="2000" dirty="0"/>
              <a:t>Equity: Equity derivatives usually reference an individual stock, a group of stocks, or a stock index.</a:t>
            </a:r>
          </a:p>
          <a:p>
            <a:pPr lvl="1"/>
            <a:r>
              <a:rPr lang="en-US" sz="2000" dirty="0"/>
              <a:t>Fixed-income instrument:  Bonds are a widely used underlying, and related derivatives include option, forward, futures, and swap. A </a:t>
            </a:r>
            <a:r>
              <a:rPr lang="en-US" sz="2000" dirty="0">
                <a:solidFill>
                  <a:srgbClr val="FF0000"/>
                </a:solidFill>
              </a:rPr>
              <a:t>market reference rate(MRR) </a:t>
            </a:r>
            <a:r>
              <a:rPr lang="en-US" sz="2000" dirty="0"/>
              <a:t>is  the most common interest rate underlying used in interest rate swaps.</a:t>
            </a:r>
          </a:p>
          <a:p>
            <a:pPr lvl="1"/>
            <a:r>
              <a:rPr lang="en-US" sz="2000" dirty="0"/>
              <a:t>Currency</a:t>
            </a:r>
          </a:p>
          <a:p>
            <a:pPr lvl="1"/>
            <a:r>
              <a:rPr lang="en-US" sz="2000" dirty="0"/>
              <a:t>Commodity: </a:t>
            </a:r>
            <a:r>
              <a:rPr lang="en-US" sz="2000" dirty="0">
                <a:solidFill>
                  <a:srgbClr val="FF0000"/>
                </a:solidFill>
              </a:rPr>
              <a:t>Soft commodities </a:t>
            </a:r>
            <a:r>
              <a:rPr lang="en-US" sz="2000" dirty="0"/>
              <a:t>are agricultural products, such as cattle and corn, and </a:t>
            </a:r>
            <a:r>
              <a:rPr lang="en-US" sz="2000" dirty="0">
                <a:solidFill>
                  <a:srgbClr val="FF0000"/>
                </a:solidFill>
              </a:rPr>
              <a:t>hard commodities </a:t>
            </a:r>
            <a:r>
              <a:rPr lang="en-US" sz="2000" dirty="0"/>
              <a:t>are natural resources, such as crude oil and metals.</a:t>
            </a:r>
          </a:p>
          <a:p>
            <a:pPr lvl="1"/>
            <a:r>
              <a:rPr lang="en-US" sz="2000" dirty="0"/>
              <a:t>Credit: Credit derivative contracts are based upon the default risk of a single issuer or a group of issuers in an index.</a:t>
            </a:r>
          </a:p>
          <a:p>
            <a:pPr lvl="1"/>
            <a:r>
              <a:rPr lang="en-US" sz="2000" dirty="0"/>
              <a:t>Other: Other derivative underlying include </a:t>
            </a:r>
            <a:r>
              <a:rPr lang="en-US" sz="2000" dirty="0">
                <a:solidFill>
                  <a:srgbClr val="FF0000"/>
                </a:solidFill>
              </a:rPr>
              <a:t>weather</a:t>
            </a:r>
            <a:r>
              <a:rPr lang="en-US" sz="2000"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p:txBody>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p:txBody>
          <a:bodyPr>
            <a:noAutofit/>
          </a:bodyPr>
          <a:lstStyle/>
          <a:p>
            <a:r>
              <a:rPr lang="en-US" sz="2400" dirty="0"/>
              <a:t>Derivative market:</a:t>
            </a:r>
          </a:p>
          <a:p>
            <a:pPr lvl="1"/>
            <a:r>
              <a:rPr lang="en-US" sz="2400" dirty="0"/>
              <a:t>Over-the-counter(OTC): OTC derivative markets involve contracts entered between derivatives end users and dealers, or financial intermediaries, such as commercial banks or investment banks.</a:t>
            </a:r>
          </a:p>
          <a:p>
            <a:pPr lvl="1"/>
            <a:r>
              <a:rPr lang="en-US" sz="2400" dirty="0"/>
              <a:t>Exchanged-traded derivative(ETD): An exchange-traded derivative (ETD) includes futures, options, and other financial contracts available on exchanges.</a:t>
            </a:r>
          </a:p>
          <a:p>
            <a:pPr marL="128016" lvl="1" indent="0">
              <a:buNone/>
            </a:pPr>
            <a:r>
              <a:rPr lang="en-US" sz="2400" dirty="0">
                <a:solidFill>
                  <a:srgbClr val="FF0000"/>
                </a:solidFill>
              </a:rPr>
              <a:t>Clearing</a:t>
            </a:r>
            <a:r>
              <a:rPr lang="en-US" sz="2400" dirty="0"/>
              <a:t> is the exchange’s process of verifying the execution of a transaction, exchange of payments, and recording the participants. </a:t>
            </a:r>
          </a:p>
          <a:p>
            <a:pPr marL="128016" lvl="1" indent="0">
              <a:buNone/>
            </a:pPr>
            <a:r>
              <a:rPr lang="en-US" sz="2400" dirty="0">
                <a:solidFill>
                  <a:srgbClr val="FF0000"/>
                </a:solidFill>
              </a:rPr>
              <a:t>Settlement</a:t>
            </a:r>
            <a:r>
              <a:rPr lang="en-US" sz="2400" dirty="0"/>
              <a:t> involves the payment of final amounts and/or delivery of securities or physical commodities between the counterparties based upon exchange rules.</a:t>
            </a:r>
          </a:p>
        </p:txBody>
      </p:sp>
    </p:spTree>
    <p:extLst>
      <p:ext uri="{BB962C8B-B14F-4D97-AF65-F5344CB8AC3E}">
        <p14:creationId xmlns:p14="http://schemas.microsoft.com/office/powerpoint/2010/main" val="7946348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p:txBody>
          <a:bodyPr/>
          <a:lstStyle/>
          <a:p>
            <a:r>
              <a:rPr lang="en-US" dirty="0"/>
              <a:t>Derivative markets</a:t>
            </a:r>
          </a:p>
        </p:txBody>
      </p: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p:txBody>
          <a:bodyPr/>
          <a:lstStyle/>
          <a:p>
            <a:r>
              <a:rPr lang="en-US" dirty="0"/>
              <a:t>Following the 2008 global financial crisis, global regulatory authorities instituted a </a:t>
            </a:r>
            <a:r>
              <a:rPr lang="en-US" dirty="0">
                <a:solidFill>
                  <a:srgbClr val="FF0000"/>
                </a:solidFill>
              </a:rPr>
              <a:t>central clearing mandate </a:t>
            </a:r>
            <a:r>
              <a:rPr lang="en-US" dirty="0"/>
              <a:t>for most OTC derivatives. This mandate requires that a </a:t>
            </a:r>
            <a:r>
              <a:rPr lang="en-US" dirty="0">
                <a:solidFill>
                  <a:srgbClr val="FF0000"/>
                </a:solidFill>
              </a:rPr>
              <a:t>central counterparty (CCP) </a:t>
            </a:r>
            <a:r>
              <a:rPr lang="en-US" dirty="0"/>
              <a:t>assume the credit risk between derivative counterparties, one of which is typically a financial intermediary. CCPs provide </a:t>
            </a:r>
            <a:r>
              <a:rPr lang="en-US" dirty="0">
                <a:solidFill>
                  <a:srgbClr val="FF0000"/>
                </a:solidFill>
              </a:rPr>
              <a:t>clearing and settlement </a:t>
            </a:r>
            <a:r>
              <a:rPr lang="en-US" dirty="0"/>
              <a:t>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p>
          <a:p>
            <a:endParaRPr lang="en-US" dirty="0">
              <a:solidFill>
                <a:srgbClr val="FF0000"/>
              </a:solidFill>
            </a:endParaRPr>
          </a:p>
        </p:txBody>
      </p:sp>
    </p:spTree>
    <p:extLst>
      <p:ext uri="{BB962C8B-B14F-4D97-AF65-F5344CB8AC3E}">
        <p14:creationId xmlns:p14="http://schemas.microsoft.com/office/powerpoint/2010/main" val="41045092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p:txBody>
          <a:bodyPr/>
          <a:lstStyle/>
          <a:p>
            <a:r>
              <a:rPr lang="en-US" dirty="0"/>
              <a:t>1.Which of the following types of derivative and </a:t>
            </a:r>
            <a:r>
              <a:rPr lang="en-US" dirty="0" err="1"/>
              <a:t>underlyings</a:t>
            </a:r>
            <a:r>
              <a:rPr lang="en-US" dirty="0"/>
              <a:t> are best suited to hedge </a:t>
            </a:r>
            <a:r>
              <a:rPr lang="en-US" dirty="0" err="1"/>
              <a:t>Montau’s</a:t>
            </a:r>
            <a:r>
              <a:rPr lang="en-US" dirty="0"/>
              <a:t> financial risk under the commercial transaction?</a:t>
            </a:r>
          </a:p>
          <a:p>
            <a:r>
              <a:rPr lang="en-US" dirty="0"/>
              <a:t>A. </a:t>
            </a:r>
            <a:r>
              <a:rPr lang="en-US" dirty="0" err="1"/>
              <a:t>Montau</a:t>
            </a:r>
            <a:r>
              <a:rPr lang="en-US" dirty="0"/>
              <a:t> AG should consider a firm commitment derivative with currency as an underlying, specifically the sale of KRW at a fixed EUR price.</a:t>
            </a:r>
          </a:p>
          <a:p>
            <a:r>
              <a:rPr lang="en-US" dirty="0"/>
              <a:t>B. </a:t>
            </a:r>
            <a:r>
              <a:rPr lang="en-US" dirty="0" err="1"/>
              <a:t>Montau</a:t>
            </a:r>
            <a:r>
              <a:rPr lang="en-US" dirty="0"/>
              <a:t> AG should consider a contingent claim derivative with the price of the machine as its underlying, specifically an A-series laser cutting machine.</a:t>
            </a:r>
          </a:p>
          <a:p>
            <a:r>
              <a:rPr lang="en-US" dirty="0"/>
              <a:t>C. </a:t>
            </a:r>
            <a:r>
              <a:rPr lang="en-US" dirty="0" err="1"/>
              <a:t>Montau</a:t>
            </a:r>
            <a:r>
              <a:rPr lang="en-US" dirty="0"/>
              <a:t> AG should consider a contingent claim derivative with currency as an underlying, specifically the sale of EUR at a fixed KRW price.</a:t>
            </a:r>
          </a:p>
        </p:txBody>
      </p:sp>
    </p:spTree>
    <p:extLst>
      <p:ext uri="{BB962C8B-B14F-4D97-AF65-F5344CB8AC3E}">
        <p14:creationId xmlns:p14="http://schemas.microsoft.com/office/powerpoint/2010/main" val="2036520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p:txBody>
          <a:bodyPr/>
          <a:lstStyle/>
          <a:p>
            <a:r>
              <a:rPr lang="en-US" dirty="0"/>
              <a:t>Investor use of derivatives	</a:t>
            </a:r>
          </a:p>
        </p:txBody>
      </p: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p:txBody>
          <a:bodyPr>
            <a:normAutofit lnSpcReduction="10000"/>
          </a:bodyPr>
          <a:lstStyle/>
          <a:p>
            <a:r>
              <a:rPr lang="en-US" sz="2000" dirty="0"/>
              <a:t>Investors use derivatives to replicate a cash market strategy, hedge a fund’ value against adverse movements in underlying, or modify or add exposures using derivatives, which in some cases are unavailable in cash markets.</a:t>
            </a:r>
          </a:p>
          <a:p>
            <a:r>
              <a:rPr lang="en-US" sz="2000" dirty="0"/>
              <a:t>The greater liquidity and reduced capital required to trade derivatives may lead an investor to replicate a desired position using a derivative rather than cash.</a:t>
            </a:r>
          </a:p>
          <a:p>
            <a:r>
              <a:rPr lang="en-US" sz="2000" dirty="0"/>
              <a:t>The flexibility to take short positions or to increase or otherwise modify exposure using derivatives beyond cash alternatives is an attractive feature for portfolio managers targeting excess returns by using a variety of strategies.</a:t>
            </a:r>
          </a:p>
          <a:p>
            <a:r>
              <a:rPr lang="en-US" sz="20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p:txBody>
          <a:bodyPr/>
          <a:lstStyle/>
          <a:p>
            <a:r>
              <a:rPr lang="en-US" dirty="0"/>
              <a:t>arbitrage</a:t>
            </a:r>
          </a:p>
        </p:txBody>
      </p: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p:txBody>
          <a:bodyPr>
            <a:normAutofit/>
          </a:bodyPr>
          <a:lstStyle/>
          <a:p>
            <a:r>
              <a:rPr lang="en-US" dirty="0"/>
              <a:t>In the case of a derivative contract whose value is derived from future cash flows associated with the price of an underlying asset, arbitrage opportunities arise either if </a:t>
            </a:r>
            <a:r>
              <a:rPr lang="en-US" dirty="0">
                <a:solidFill>
                  <a:srgbClr val="FF0000"/>
                </a:solidFill>
              </a:rPr>
              <a:t>two assets with identical future cash flows trade at different prices</a:t>
            </a:r>
            <a:r>
              <a:rPr lang="en-US" dirty="0"/>
              <a:t> or if </a:t>
            </a:r>
            <a:r>
              <a:rPr lang="en-US" dirty="0">
                <a:solidFill>
                  <a:srgbClr val="FF0000"/>
                </a:solidFill>
              </a:rPr>
              <a:t>an asset with a known future price does not trade at the present value of its future price determined using an appropriate discount rate</a:t>
            </a:r>
            <a:r>
              <a:rPr lang="en-US" dirty="0"/>
              <a:t>.</a:t>
            </a:r>
          </a:p>
          <a:p>
            <a:r>
              <a:rPr lang="en-US" dirty="0"/>
              <a:t>Identical assets or assets with identical cash flows traded at the same time must have the same price (S</a:t>
            </a:r>
            <a:r>
              <a:rPr lang="en-US" baseline="-25000" dirty="0"/>
              <a:t>0</a:t>
            </a:r>
            <a:r>
              <a:rPr lang="en-US" dirty="0"/>
              <a:t>A = S</a:t>
            </a:r>
            <a:r>
              <a:rPr lang="en-US" baseline="-25000" dirty="0"/>
              <a:t>0</a:t>
            </a:r>
            <a:r>
              <a:rPr lang="en-US" dirty="0"/>
              <a:t>B).</a:t>
            </a:r>
          </a:p>
          <a:p>
            <a:r>
              <a:rPr lang="en-US" dirty="0"/>
              <a:t>Assets with a known future price must have a spot price that equals the future price discounted at the risk-free rate (S</a:t>
            </a:r>
            <a:r>
              <a:rPr lang="en-US" baseline="-25000" dirty="0"/>
              <a:t>0</a:t>
            </a:r>
            <a:r>
              <a:rPr lang="en-US" dirty="0"/>
              <a:t> = S</a:t>
            </a:r>
            <a:r>
              <a:rPr lang="en-US" baseline="-25000" dirty="0"/>
              <a:t>T</a:t>
            </a:r>
            <a:r>
              <a:rPr lang="en-US" dirty="0"/>
              <a:t>(1 + r)</a:t>
            </a:r>
            <a:r>
              <a:rPr lang="en-US" baseline="30000" dirty="0"/>
              <a:t>–T</a:t>
            </a:r>
            <a:r>
              <a:rPr lang="en-US" dirty="0"/>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p:txBody>
          <a:bodyPr/>
          <a:lstStyle/>
          <a:p>
            <a:r>
              <a:rPr lang="en-US" dirty="0"/>
              <a:t>arbitrage</a:t>
            </a:r>
          </a:p>
        </p:txBody>
      </p: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p:txBody>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p:txBody>
          <a:bodyPr/>
          <a:lstStyle/>
          <a:p>
            <a:r>
              <a:rPr lang="en-US" dirty="0"/>
              <a:t>arbitrage</a:t>
            </a:r>
          </a:p>
        </p:txBody>
      </p: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p:txBody>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p:txBody>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p:txBody>
          <a:bodyPr/>
          <a:lstStyle/>
          <a:p>
            <a:r>
              <a:rPr lang="en-US" dirty="0"/>
              <a:t>Replication is a strategy in which a derivative’s cash flow stream may be recreated using a combination of long or short positions in an underlying asset and borrowing or lending cash.</a:t>
            </a:r>
          </a:p>
          <a:p>
            <a:r>
              <a:rPr lang="en-US" dirty="0"/>
              <a:t>Forward commitment replication:</a:t>
            </a:r>
          </a:p>
          <a:p>
            <a:r>
              <a:rPr lang="en-US" dirty="0"/>
              <a:t>1. enters into a long forward commitment settled at time T or</a:t>
            </a:r>
          </a:p>
          <a:p>
            <a:r>
              <a:rPr lang="en-US" dirty="0"/>
              <a:t>2. borrows at the risk-free rate, buys the underlying asset, and holds it until time T.</a:t>
            </a:r>
          </a:p>
          <a:p>
            <a:r>
              <a:rPr lang="en-US" dirty="0"/>
              <a:t>Risk-Free Trade Replication: Long Asset, Short Forward</a:t>
            </a:r>
          </a:p>
        </p:txBody>
      </p:sp>
    </p:spTree>
    <p:extLst>
      <p:ext uri="{BB962C8B-B14F-4D97-AF65-F5344CB8AC3E}">
        <p14:creationId xmlns:p14="http://schemas.microsoft.com/office/powerpoint/2010/main" val="82326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1489</TotalTime>
  <Words>12562</Words>
  <Application>Microsoft Office PowerPoint</Application>
  <PresentationFormat>Widescreen</PresentationFormat>
  <Paragraphs>1081</Paragraphs>
  <Slides>138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138</vt:i4>
      </vt:variant>
    </vt:vector>
  </HeadingPairs>
  <TitlesOfParts>
    <vt:vector size="146" baseType="lpstr">
      <vt:lpstr>Tw Cen MT</vt:lpstr>
      <vt:lpstr>Tw Cen MT Condensed</vt:lpstr>
      <vt:lpstr>华文仿宋</vt:lpstr>
      <vt:lpstr>Arial</vt:lpstr>
      <vt:lpstr>Cambria Math</vt:lpstr>
      <vt:lpstr>Trebuchet MS</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underlying</vt:lpstr>
      <vt:lpstr>Derivative markets</vt:lpstr>
      <vt:lpstr>Derivative markets</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40</cp:revision>
  <dcterms:created xsi:type="dcterms:W3CDTF">2022-09-13T12:52:13Z</dcterms:created>
  <dcterms:modified xsi:type="dcterms:W3CDTF">2022-09-20T09:00:07Z</dcterms:modified>
</cp:coreProperties>
</file>